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2" r:id="rId1"/>
  </p:sldMasterIdLst>
  <p:sldIdLst>
    <p:sldId id="256" r:id="rId2"/>
    <p:sldId id="257" r:id="rId3"/>
    <p:sldId id="267" r:id="rId4"/>
    <p:sldId id="281" r:id="rId5"/>
    <p:sldId id="282" r:id="rId6"/>
    <p:sldId id="283" r:id="rId7"/>
    <p:sldId id="269" r:id="rId8"/>
    <p:sldId id="295" r:id="rId9"/>
    <p:sldId id="270" r:id="rId10"/>
    <p:sldId id="284" r:id="rId11"/>
    <p:sldId id="285" r:id="rId12"/>
    <p:sldId id="271" r:id="rId13"/>
    <p:sldId id="272" r:id="rId14"/>
    <p:sldId id="273" r:id="rId15"/>
    <p:sldId id="286" r:id="rId16"/>
    <p:sldId id="259" r:id="rId17"/>
    <p:sldId id="274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12/30/2014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3.png"/><Relationship Id="rId5" Type="http://schemas.openxmlformats.org/officeDocument/2006/relationships/image" Target="../media/image6.jpeg"/><Relationship Id="rId10" Type="http://schemas.openxmlformats.org/officeDocument/2006/relationships/image" Target="../media/image12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5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6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20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8.png"/><Relationship Id="rId5" Type="http://schemas.openxmlformats.org/officeDocument/2006/relationships/image" Target="../media/image6.jpeg"/><Relationship Id="rId10" Type="http://schemas.openxmlformats.org/officeDocument/2006/relationships/image" Target="../media/image17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2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microsoft.com/office/2007/relationships/hdphoto" Target="../media/hdphoto1.wdp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24.png"/><Relationship Id="rId5" Type="http://schemas.openxmlformats.org/officeDocument/2006/relationships/image" Target="../media/image6.jpeg"/><Relationship Id="rId10" Type="http://schemas.openxmlformats.org/officeDocument/2006/relationships/image" Target="../media/image23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27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28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矩形 14"/>
          <p:cNvSpPr/>
          <p:nvPr/>
        </p:nvSpPr>
        <p:spPr>
          <a:xfrm>
            <a:off x="1979712" y="5624093"/>
            <a:ext cx="225667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  <a:alpha val="99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  <a:alpha val="99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17028" y="5620238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107328" y="764704"/>
            <a:ext cx="5032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歡迎長官與來賓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19250" y="1844824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蒞校指導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40"/>
          <a:stretch/>
        </p:blipFill>
        <p:spPr>
          <a:xfrm>
            <a:off x="1012968" y="2924944"/>
            <a:ext cx="7220868" cy="2325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99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71601" y="1096044"/>
            <a:ext cx="2954656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學校願景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36384" y="3501008"/>
            <a:ext cx="5032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成就每一個孩子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96105" y="2348880"/>
            <a:ext cx="6417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全人教育、適性發展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704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66364" y="1101225"/>
            <a:ext cx="4339651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學校願景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66364" y="1096044"/>
            <a:ext cx="4339651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學校六大目標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2015363"/>
            <a:ext cx="7072313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68960"/>
            <a:ext cx="7072313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4145763"/>
            <a:ext cx="7072313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99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132760" y="1315563"/>
            <a:ext cx="2954655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校徽意涵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43908" y="2708920"/>
            <a:ext cx="7366119" cy="33855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丰富圓滿：努力學習，收穫滿滿</a:t>
            </a:r>
          </a:p>
          <a:p>
            <a:pPr algn="ctr"/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一豎直立：積極向上，力爭上游</a:t>
            </a:r>
          </a:p>
          <a:p>
            <a:pPr algn="ctr"/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三橫引導：多元能力，適性發展</a:t>
            </a:r>
          </a:p>
          <a:p>
            <a:pPr algn="ctr"/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葫蘆墩圳：飲水思源，時時感恩</a:t>
            </a:r>
          </a:p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</a:t>
            </a:r>
            <a:endParaRPr lang="zh-TW" alt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477" y="338554"/>
            <a:ext cx="2437978" cy="242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044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71601" y="1096044"/>
            <a:ext cx="2954655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校徽意涵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5178" y="2800249"/>
            <a:ext cx="7848872" cy="27699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葫蘆</a:t>
            </a:r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金鑽：吉祥葫蘆，校運福祿</a:t>
            </a:r>
          </a:p>
          <a:p>
            <a:pPr algn="ctr"/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</a:t>
            </a:r>
            <a:r>
              <a:rPr lang="zh-TW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剛石</a:t>
            </a:r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琢磨，金鑽閃亮</a:t>
            </a:r>
          </a:p>
          <a:p>
            <a:pPr algn="ctr"/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外圓內剛：外能圓融，誠懇謙和</a:t>
            </a:r>
          </a:p>
          <a:p>
            <a:pPr algn="ctr"/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</a:t>
            </a:r>
            <a:r>
              <a:rPr lang="zh-TW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內</a:t>
            </a:r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能堅持，</a:t>
            </a:r>
            <a:r>
              <a:rPr lang="zh-TW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剛正不阿</a:t>
            </a:r>
            <a:r>
              <a:rPr lang="zh-TW" alt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</a:t>
            </a:r>
            <a:endParaRPr lang="zh-TW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698" y="404664"/>
            <a:ext cx="2438400" cy="242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37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544" y="1414258"/>
            <a:ext cx="856895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 smtClean="0"/>
              <a:t>1</a:t>
            </a:r>
            <a:r>
              <a:rPr lang="zh-TW" altLang="en-US" sz="2800" dirty="0" smtClean="0">
                <a:latin typeface="新細明體"/>
                <a:ea typeface="新細明體"/>
              </a:rPr>
              <a:t>、</a:t>
            </a:r>
            <a:r>
              <a:rPr lang="zh-TW" altLang="en-US" sz="2800" dirty="0" smtClean="0"/>
              <a:t>本校</a:t>
            </a:r>
            <a:r>
              <a:rPr lang="zh-TW" altLang="en-US" sz="2800" dirty="0"/>
              <a:t>創</a:t>
            </a:r>
            <a:r>
              <a:rPr lang="zh-TW" altLang="en-US" sz="2800" dirty="0" smtClean="0"/>
              <a:t>校民國</a:t>
            </a:r>
            <a:r>
              <a:rPr lang="en-US" altLang="zh-TW" sz="2800" dirty="0" smtClean="0"/>
              <a:t>27</a:t>
            </a:r>
            <a:r>
              <a:rPr lang="zh-TW" altLang="en-US" sz="2800" dirty="0"/>
              <a:t>年</a:t>
            </a:r>
            <a:r>
              <a:rPr lang="en-US" altLang="zh-TW" sz="2800" dirty="0"/>
              <a:t>4</a:t>
            </a:r>
            <a:r>
              <a:rPr lang="zh-TW" altLang="en-US" sz="2800" dirty="0"/>
              <a:t>月，為</a:t>
            </a:r>
            <a:r>
              <a:rPr lang="zh-TW" altLang="en-US" sz="2800" b="1" dirty="0">
                <a:solidFill>
                  <a:schemeClr val="accent5">
                    <a:lumMod val="50000"/>
                  </a:schemeClr>
                </a:solidFill>
              </a:rPr>
              <a:t>豐原家政女</a:t>
            </a:r>
            <a:r>
              <a:rPr lang="zh-TW" altLang="en-US" sz="2800" b="1" dirty="0" smtClean="0">
                <a:solidFill>
                  <a:schemeClr val="accent5">
                    <a:lumMod val="50000"/>
                  </a:schemeClr>
                </a:solidFill>
              </a:rPr>
              <a:t>學校</a:t>
            </a:r>
            <a:r>
              <a:rPr lang="zh-TW" altLang="en-US" sz="2800" dirty="0"/>
              <a:t>。</a:t>
            </a:r>
            <a:endParaRPr lang="en-US" altLang="zh-TW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altLang="zh-TW" sz="2800" dirty="0" smtClean="0"/>
              <a:t>2</a:t>
            </a:r>
            <a:r>
              <a:rPr lang="zh-TW" altLang="en-US" sz="2800" dirty="0" smtClean="0">
                <a:latin typeface="新細明體"/>
                <a:ea typeface="新細明體"/>
              </a:rPr>
              <a:t>、</a:t>
            </a:r>
            <a:r>
              <a:rPr lang="zh-TW" altLang="en-US" sz="2800" dirty="0"/>
              <a:t>民國</a:t>
            </a:r>
            <a:r>
              <a:rPr lang="en-US" altLang="zh-TW" sz="2800" dirty="0" smtClean="0"/>
              <a:t>33</a:t>
            </a:r>
            <a:r>
              <a:rPr lang="zh-TW" altLang="en-US" sz="2800" dirty="0"/>
              <a:t>年</a:t>
            </a:r>
            <a:r>
              <a:rPr lang="en-US" altLang="zh-TW" sz="2800" dirty="0"/>
              <a:t>4</a:t>
            </a:r>
            <a:r>
              <a:rPr lang="zh-TW" altLang="en-US" sz="2800" dirty="0"/>
              <a:t>月，更名為</a:t>
            </a:r>
            <a:r>
              <a:rPr lang="zh-TW" altLang="en-US" sz="2800" b="1" dirty="0">
                <a:solidFill>
                  <a:schemeClr val="accent5">
                    <a:lumMod val="50000"/>
                  </a:schemeClr>
                </a:solidFill>
              </a:rPr>
              <a:t>豐原農業實踐</a:t>
            </a:r>
            <a:r>
              <a:rPr lang="zh-TW" altLang="en-US" sz="2800" b="1" dirty="0" smtClean="0">
                <a:solidFill>
                  <a:schemeClr val="accent5">
                    <a:lumMod val="50000"/>
                  </a:schemeClr>
                </a:solidFill>
              </a:rPr>
              <a:t>女學校</a:t>
            </a:r>
            <a:r>
              <a:rPr lang="zh-TW" altLang="en-US" sz="2800" dirty="0"/>
              <a:t>。</a:t>
            </a:r>
          </a:p>
          <a:p>
            <a:r>
              <a:rPr lang="en-US" altLang="zh-TW" sz="2800" dirty="0" smtClean="0"/>
              <a:t>3</a:t>
            </a:r>
            <a:r>
              <a:rPr lang="zh-TW" altLang="en-US" sz="2800" dirty="0" smtClean="0">
                <a:latin typeface="新細明體"/>
                <a:ea typeface="新細明體"/>
              </a:rPr>
              <a:t>、</a:t>
            </a:r>
            <a:r>
              <a:rPr lang="zh-TW" altLang="en-US" sz="2800" dirty="0"/>
              <a:t>民國</a:t>
            </a:r>
            <a:r>
              <a:rPr lang="en-US" altLang="zh-TW" sz="2800" dirty="0" smtClean="0"/>
              <a:t>35</a:t>
            </a:r>
            <a:r>
              <a:rPr lang="zh-TW" altLang="en-US" sz="2800" dirty="0"/>
              <a:t>年</a:t>
            </a:r>
            <a:r>
              <a:rPr lang="en-US" altLang="zh-TW" sz="2800" dirty="0"/>
              <a:t>4</a:t>
            </a:r>
            <a:r>
              <a:rPr lang="zh-TW" altLang="en-US" sz="2800" dirty="0"/>
              <a:t>月</a:t>
            </a:r>
            <a:r>
              <a:rPr lang="en-US" altLang="zh-TW" sz="2800" dirty="0"/>
              <a:t>19</a:t>
            </a:r>
            <a:r>
              <a:rPr lang="zh-TW" altLang="en-US" sz="2800" dirty="0"/>
              <a:t>日</a:t>
            </a:r>
            <a:r>
              <a:rPr lang="zh-TW" altLang="en-US" sz="2800" dirty="0" smtClean="0"/>
              <a:t>，改制為</a:t>
            </a:r>
            <a:r>
              <a:rPr lang="zh-TW" altLang="en-US" sz="2800" b="1" dirty="0" smtClean="0">
                <a:solidFill>
                  <a:schemeClr val="accent5">
                    <a:lumMod val="50000"/>
                  </a:schemeClr>
                </a:solidFill>
              </a:rPr>
              <a:t>臺中縣立</a:t>
            </a:r>
            <a:r>
              <a:rPr lang="zh-TW" altLang="en-US" sz="2800" b="1" dirty="0">
                <a:solidFill>
                  <a:schemeClr val="accent5">
                    <a:lumMod val="50000"/>
                  </a:schemeClr>
                </a:solidFill>
              </a:rPr>
              <a:t>豐原初級中學</a:t>
            </a:r>
            <a:r>
              <a:rPr lang="zh-TW" altLang="en-US" sz="2800" dirty="0"/>
              <a:t>。</a:t>
            </a:r>
          </a:p>
          <a:p>
            <a:r>
              <a:rPr lang="en-US" altLang="zh-TW" sz="2800" dirty="0" smtClean="0"/>
              <a:t>4</a:t>
            </a:r>
            <a:r>
              <a:rPr lang="zh-TW" altLang="en-US" sz="2800" dirty="0" smtClean="0">
                <a:latin typeface="新細明體"/>
                <a:ea typeface="新細明體"/>
              </a:rPr>
              <a:t>、</a:t>
            </a:r>
            <a:r>
              <a:rPr lang="zh-TW" altLang="en-US" sz="2800" dirty="0" smtClean="0"/>
              <a:t>民國</a:t>
            </a:r>
            <a:r>
              <a:rPr lang="en-US" altLang="zh-TW" sz="2800" dirty="0" smtClean="0"/>
              <a:t>45</a:t>
            </a:r>
            <a:r>
              <a:rPr lang="zh-TW" altLang="en-US" sz="2800" dirty="0" smtClean="0"/>
              <a:t>年設置高中部，改制為</a:t>
            </a:r>
            <a:r>
              <a:rPr lang="zh-TW" altLang="en-US" sz="2800" b="1" dirty="0" smtClean="0">
                <a:solidFill>
                  <a:schemeClr val="accent5">
                    <a:lumMod val="50000"/>
                  </a:schemeClr>
                </a:solidFill>
              </a:rPr>
              <a:t>臺中縣立豐原中學</a:t>
            </a:r>
            <a:r>
              <a:rPr lang="zh-TW" altLang="en-US" sz="2800" dirty="0" smtClean="0"/>
              <a:t>。</a:t>
            </a:r>
            <a:endParaRPr lang="zh-TW" altLang="en-US" sz="2800" dirty="0"/>
          </a:p>
          <a:p>
            <a:r>
              <a:rPr lang="en-US" altLang="zh-TW" sz="2800" dirty="0" smtClean="0"/>
              <a:t>5</a:t>
            </a:r>
            <a:r>
              <a:rPr lang="zh-TW" altLang="en-US" sz="2800" dirty="0" smtClean="0">
                <a:latin typeface="新細明體"/>
                <a:ea typeface="新細明體"/>
              </a:rPr>
              <a:t>、</a:t>
            </a:r>
            <a:r>
              <a:rPr lang="en-US" altLang="zh-TW" sz="2800" dirty="0"/>
              <a:t> 57</a:t>
            </a:r>
            <a:r>
              <a:rPr lang="zh-TW" altLang="en-US" sz="2800" dirty="0"/>
              <a:t>年</a:t>
            </a:r>
            <a:r>
              <a:rPr lang="en-US" altLang="zh-TW" sz="2800" dirty="0"/>
              <a:t>8</a:t>
            </a:r>
            <a:r>
              <a:rPr lang="zh-TW" altLang="en-US" sz="2800" dirty="0"/>
              <a:t>月</a:t>
            </a:r>
            <a:r>
              <a:rPr lang="en-US" altLang="zh-TW" sz="2800" dirty="0"/>
              <a:t>1</a:t>
            </a:r>
            <a:r>
              <a:rPr lang="zh-TW" altLang="en-US" sz="2800" dirty="0"/>
              <a:t>日，原高中部與省一中翁子</a:t>
            </a:r>
            <a:r>
              <a:rPr lang="zh-TW" altLang="en-US" sz="2800" dirty="0" smtClean="0"/>
              <a:t>分部合併，</a:t>
            </a:r>
            <a:endParaRPr lang="en-US" altLang="zh-TW" sz="2800" dirty="0" smtClean="0"/>
          </a:p>
          <a:p>
            <a:r>
              <a:rPr lang="zh-TW" altLang="en-US" sz="2800" dirty="0"/>
              <a:t> </a:t>
            </a:r>
            <a:r>
              <a:rPr lang="zh-TW" altLang="en-US" sz="2800" dirty="0" smtClean="0"/>
              <a:t>      另</a:t>
            </a:r>
            <a:r>
              <a:rPr lang="zh-TW" altLang="en-US" sz="2800" dirty="0"/>
              <a:t>成立省立豐原高級中學，而原</a:t>
            </a:r>
            <a:r>
              <a:rPr lang="zh-TW" altLang="en-US" sz="2800" dirty="0" smtClean="0"/>
              <a:t>校再</a:t>
            </a:r>
            <a:r>
              <a:rPr lang="zh-TW" altLang="en-US" sz="2800" dirty="0"/>
              <a:t>改制</a:t>
            </a:r>
            <a:r>
              <a:rPr lang="zh-TW" altLang="en-US" sz="2800" dirty="0" smtClean="0"/>
              <a:t>為</a:t>
            </a:r>
            <a:endParaRPr lang="en-US" altLang="zh-TW" sz="2800" dirty="0" smtClean="0"/>
          </a:p>
          <a:p>
            <a:r>
              <a:rPr lang="zh-TW" altLang="en-US" sz="2800" dirty="0"/>
              <a:t> </a:t>
            </a:r>
            <a:r>
              <a:rPr lang="zh-TW" altLang="en-US" sz="2800" dirty="0" smtClean="0"/>
              <a:t>      </a:t>
            </a:r>
            <a:r>
              <a:rPr lang="zh-TW" altLang="en-US" sz="2800" b="1" dirty="0" smtClean="0">
                <a:solidFill>
                  <a:schemeClr val="accent5">
                    <a:lumMod val="50000"/>
                  </a:schemeClr>
                </a:solidFill>
              </a:rPr>
              <a:t>臺</a:t>
            </a:r>
            <a:r>
              <a:rPr lang="zh-TW" altLang="en-US" sz="2800" b="1" dirty="0">
                <a:solidFill>
                  <a:schemeClr val="accent5">
                    <a:lumMod val="50000"/>
                  </a:schemeClr>
                </a:solidFill>
              </a:rPr>
              <a:t>中縣立豐原國民中學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r>
              <a:rPr lang="en-US" altLang="zh-TW" sz="2800" dirty="0" smtClean="0"/>
              <a:t>6</a:t>
            </a:r>
            <a:r>
              <a:rPr lang="zh-TW" altLang="en-US" sz="2800" dirty="0" smtClean="0"/>
              <a:t>、 </a:t>
            </a:r>
            <a:r>
              <a:rPr lang="en-US" altLang="zh-TW" sz="2800" dirty="0"/>
              <a:t>99</a:t>
            </a:r>
            <a:r>
              <a:rPr lang="zh-TW" altLang="en-US" sz="2800" dirty="0"/>
              <a:t>年</a:t>
            </a:r>
            <a:r>
              <a:rPr lang="en-US" altLang="zh-TW" sz="2800" dirty="0"/>
              <a:t>12</a:t>
            </a:r>
            <a:r>
              <a:rPr lang="zh-TW" altLang="en-US" sz="2800" dirty="0" smtClean="0"/>
              <a:t>月臺中</a:t>
            </a:r>
            <a:r>
              <a:rPr lang="zh-TW" altLang="en-US" sz="2800" dirty="0"/>
              <a:t>縣市合併，原校改制為</a:t>
            </a:r>
            <a:endParaRPr lang="en-US" altLang="zh-TW" sz="2800" dirty="0"/>
          </a:p>
          <a:p>
            <a:r>
              <a:rPr lang="zh-TW" altLang="en-US" sz="2800" dirty="0">
                <a:solidFill>
                  <a:schemeClr val="accent5">
                    <a:lumMod val="50000"/>
                  </a:schemeClr>
                </a:solidFill>
              </a:rPr>
              <a:t>        </a:t>
            </a:r>
            <a:r>
              <a:rPr lang="zh-TW" altLang="en-US" sz="2800" b="1" dirty="0">
                <a:solidFill>
                  <a:schemeClr val="accent5">
                    <a:lumMod val="50000"/>
                  </a:schemeClr>
                </a:solidFill>
              </a:rPr>
              <a:t>臺中市立豐原國民中學</a:t>
            </a:r>
            <a:r>
              <a:rPr lang="zh-TW" altLang="en-US" sz="2800" dirty="0"/>
              <a:t>。</a:t>
            </a:r>
          </a:p>
          <a:p>
            <a:endParaRPr lang="zh-TW" altLang="en-US" sz="2800" dirty="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082960" y="766558"/>
            <a:ext cx="3528392" cy="647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學校沿革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0073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32760" y="1232142"/>
            <a:ext cx="76157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/>
              <a:t>7</a:t>
            </a:r>
            <a:r>
              <a:rPr lang="zh-TW" altLang="en-US" sz="2800" dirty="0" smtClean="0"/>
              <a:t>、本校增設之各類班級</a:t>
            </a:r>
            <a:endParaRPr lang="en-US" altLang="zh-TW" sz="2800" dirty="0" smtClean="0"/>
          </a:p>
          <a:p>
            <a:r>
              <a:rPr lang="zh-TW" altLang="en-US" sz="2800" dirty="0" smtClean="0">
                <a:latin typeface="新細明體"/>
                <a:ea typeface="新細明體"/>
              </a:rPr>
              <a:t>    </a:t>
            </a:r>
            <a:r>
              <a:rPr lang="en-US" altLang="zh-TW" sz="2800" dirty="0" smtClean="0">
                <a:latin typeface="新細明體"/>
                <a:ea typeface="新細明體"/>
              </a:rPr>
              <a:t>(1)</a:t>
            </a:r>
            <a:r>
              <a:rPr lang="en-US" altLang="zh-TW" sz="2800" dirty="0" smtClean="0"/>
              <a:t>62</a:t>
            </a:r>
            <a:r>
              <a:rPr lang="zh-TW" altLang="en-US" sz="2800" dirty="0"/>
              <a:t>年</a:t>
            </a:r>
            <a:r>
              <a:rPr lang="en-US" altLang="zh-TW" sz="2800" dirty="0"/>
              <a:t>8</a:t>
            </a:r>
            <a:r>
              <a:rPr lang="zh-TW" altLang="en-US" sz="2800" dirty="0" smtClean="0"/>
              <a:t>月附設</a:t>
            </a:r>
            <a:r>
              <a:rPr lang="zh-TW" altLang="en-US" sz="2800" dirty="0"/>
              <a:t>補校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r>
              <a:rPr lang="zh-TW" altLang="en-US" sz="2800" dirty="0"/>
              <a:t> </a:t>
            </a:r>
            <a:r>
              <a:rPr lang="zh-TW" altLang="en-US" sz="2800" dirty="0" smtClean="0"/>
              <a:t>    </a:t>
            </a:r>
            <a:r>
              <a:rPr lang="en-US" altLang="zh-TW" sz="2800" dirty="0" smtClean="0"/>
              <a:t>(2)80</a:t>
            </a:r>
            <a:r>
              <a:rPr lang="zh-TW" altLang="en-US" sz="2800" dirty="0" smtClean="0"/>
              <a:t>年</a:t>
            </a:r>
            <a:r>
              <a:rPr lang="en-US" altLang="zh-TW" sz="2800" dirty="0" smtClean="0"/>
              <a:t>8</a:t>
            </a:r>
            <a:r>
              <a:rPr lang="zh-TW" altLang="en-US" sz="2800" dirty="0" smtClean="0"/>
              <a:t>月正式成立國樂團</a:t>
            </a:r>
            <a:endParaRPr lang="zh-TW" altLang="en-US" sz="2800" dirty="0"/>
          </a:p>
          <a:p>
            <a:r>
              <a:rPr lang="zh-TW" altLang="en-US" sz="2800" dirty="0" smtClean="0"/>
              <a:t>     </a:t>
            </a:r>
            <a:r>
              <a:rPr lang="en-US" altLang="zh-TW" sz="2800" dirty="0" smtClean="0"/>
              <a:t>(3)82</a:t>
            </a:r>
            <a:r>
              <a:rPr lang="zh-TW" altLang="en-US" sz="2800" dirty="0"/>
              <a:t>年</a:t>
            </a:r>
            <a:r>
              <a:rPr lang="en-US" altLang="zh-TW" sz="2800" dirty="0"/>
              <a:t>4</a:t>
            </a:r>
            <a:r>
              <a:rPr lang="zh-TW" altLang="en-US" sz="2800" dirty="0" smtClean="0"/>
              <a:t>月增</a:t>
            </a:r>
            <a:r>
              <a:rPr lang="zh-TW" altLang="en-US" sz="2800" dirty="0"/>
              <a:t>設啟智</a:t>
            </a:r>
            <a:r>
              <a:rPr lang="zh-TW" altLang="en-US" sz="2800" dirty="0" smtClean="0"/>
              <a:t>班</a:t>
            </a:r>
            <a:endParaRPr lang="en-US" altLang="zh-TW" sz="2800" dirty="0" smtClean="0"/>
          </a:p>
          <a:p>
            <a:r>
              <a:rPr lang="zh-TW" altLang="en-US" sz="2800" dirty="0"/>
              <a:t> </a:t>
            </a:r>
            <a:r>
              <a:rPr lang="zh-TW" altLang="en-US" sz="2800" dirty="0" smtClean="0"/>
              <a:t>    </a:t>
            </a:r>
            <a:r>
              <a:rPr lang="en-US" altLang="zh-TW" sz="2800" dirty="0" smtClean="0"/>
              <a:t>(4)84</a:t>
            </a:r>
            <a:r>
              <a:rPr lang="zh-TW" altLang="en-US" sz="2800" dirty="0"/>
              <a:t>年</a:t>
            </a:r>
            <a:r>
              <a:rPr lang="en-US" altLang="zh-TW" sz="2800" dirty="0"/>
              <a:t>8</a:t>
            </a:r>
            <a:r>
              <a:rPr lang="zh-TW" altLang="en-US" sz="2800" dirty="0"/>
              <a:t>月增</a:t>
            </a:r>
            <a:r>
              <a:rPr lang="zh-TW" altLang="en-US" sz="2800" dirty="0" smtClean="0"/>
              <a:t>設特</a:t>
            </a:r>
            <a:r>
              <a:rPr lang="zh-TW" altLang="en-US" sz="2800" dirty="0"/>
              <a:t>教</a:t>
            </a:r>
            <a:r>
              <a:rPr lang="zh-TW" altLang="en-US" sz="2800" dirty="0" smtClean="0"/>
              <a:t>組</a:t>
            </a:r>
            <a:endParaRPr lang="en-US" altLang="zh-TW" sz="2800" dirty="0" smtClean="0"/>
          </a:p>
          <a:p>
            <a:r>
              <a:rPr lang="zh-TW" altLang="en-US" sz="2800" dirty="0" smtClean="0"/>
              <a:t>     </a:t>
            </a:r>
            <a:r>
              <a:rPr lang="en-US" altLang="zh-TW" sz="2800" dirty="0" smtClean="0"/>
              <a:t>(5)91</a:t>
            </a:r>
            <a:r>
              <a:rPr lang="zh-TW" altLang="en-US" sz="2800" dirty="0"/>
              <a:t>年</a:t>
            </a:r>
            <a:r>
              <a:rPr lang="en-US" altLang="zh-TW" sz="2800" dirty="0"/>
              <a:t>8</a:t>
            </a:r>
            <a:r>
              <a:rPr lang="zh-TW" altLang="en-US" sz="2800" dirty="0"/>
              <a:t>月增設資源班。</a:t>
            </a:r>
          </a:p>
          <a:p>
            <a:r>
              <a:rPr lang="zh-TW" altLang="en-US" sz="2800" dirty="0" smtClean="0"/>
              <a:t>     </a:t>
            </a:r>
            <a:r>
              <a:rPr lang="en-US" altLang="zh-TW" sz="2800" dirty="0" smtClean="0"/>
              <a:t>(6)94</a:t>
            </a:r>
            <a:r>
              <a:rPr lang="zh-TW" altLang="en-US" sz="2800" dirty="0"/>
              <a:t>年</a:t>
            </a:r>
            <a:r>
              <a:rPr lang="en-US" altLang="zh-TW" sz="2800" dirty="0"/>
              <a:t>8</a:t>
            </a:r>
            <a:r>
              <a:rPr lang="zh-TW" altLang="en-US" sz="2800" dirty="0"/>
              <a:t>月正式成立資賦優異音樂班。</a:t>
            </a:r>
          </a:p>
          <a:p>
            <a:r>
              <a:rPr lang="zh-TW" altLang="en-US" sz="2800" dirty="0" smtClean="0"/>
              <a:t>     </a:t>
            </a:r>
            <a:r>
              <a:rPr lang="en-US" altLang="zh-TW" sz="2800" dirty="0" smtClean="0"/>
              <a:t>(7)95</a:t>
            </a:r>
            <a:r>
              <a:rPr lang="zh-TW" altLang="en-US" sz="2800" dirty="0"/>
              <a:t>年</a:t>
            </a:r>
            <a:r>
              <a:rPr lang="en-US" altLang="zh-TW" sz="2800" dirty="0"/>
              <a:t>8</a:t>
            </a:r>
            <a:r>
              <a:rPr lang="zh-TW" altLang="en-US" sz="2800" dirty="0"/>
              <a:t>月成立體育班</a:t>
            </a:r>
            <a:r>
              <a:rPr lang="zh-TW" altLang="en-US" sz="2800" dirty="0" smtClean="0"/>
              <a:t>，</a:t>
            </a:r>
            <a:endParaRPr lang="en-US" altLang="zh-TW" sz="2800" dirty="0" smtClean="0"/>
          </a:p>
          <a:p>
            <a:r>
              <a:rPr lang="zh-TW" altLang="en-US" sz="2800" dirty="0"/>
              <a:t> </a:t>
            </a:r>
            <a:r>
              <a:rPr lang="zh-TW" altLang="en-US" sz="2800" dirty="0" smtClean="0"/>
              <a:t>    </a:t>
            </a:r>
            <a:r>
              <a:rPr lang="en-US" altLang="zh-TW" sz="2800" dirty="0" smtClean="0"/>
              <a:t>(8)98</a:t>
            </a:r>
            <a:r>
              <a:rPr lang="zh-TW" altLang="en-US" sz="2800" dirty="0"/>
              <a:t>年</a:t>
            </a:r>
            <a:r>
              <a:rPr lang="en-US" altLang="zh-TW" sz="2800" dirty="0"/>
              <a:t>8</a:t>
            </a:r>
            <a:r>
              <a:rPr lang="zh-TW" altLang="en-US" sz="2800" dirty="0" smtClean="0"/>
              <a:t>月音樂</a:t>
            </a:r>
            <a:r>
              <a:rPr lang="zh-TW" altLang="en-US" sz="2800" dirty="0"/>
              <a:t>班更名為藝術才能音樂班。</a:t>
            </a:r>
          </a:p>
          <a:p>
            <a:endParaRPr lang="zh-TW" altLang="en-US" sz="2800" dirty="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239030" y="584442"/>
            <a:ext cx="3528392" cy="647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學校沿革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0355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079612" y="584458"/>
            <a:ext cx="3468500" cy="5115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dirty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家政女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學校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2142"/>
            <a:ext cx="2448272" cy="1632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725594"/>
            <a:ext cx="2471816" cy="1575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2"/>
          <p:cNvSpPr txBox="1">
            <a:spLocks noChangeArrowheads="1"/>
          </p:cNvSpPr>
          <p:nvPr/>
        </p:nvSpPr>
        <p:spPr>
          <a:xfrm>
            <a:off x="4619776" y="584458"/>
            <a:ext cx="3886389" cy="5115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臺中市立豐原國中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1139504" y="3149530"/>
            <a:ext cx="3360488" cy="4954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豐原初級中學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pic>
        <p:nvPicPr>
          <p:cNvPr id="21" name="內容版面配置區 3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906" y="1261139"/>
            <a:ext cx="3183501" cy="1980818"/>
          </a:xfrm>
          <a:prstGeom prst="rect">
            <a:avLst/>
          </a:prstGeom>
        </p:spPr>
      </p:pic>
      <p:pic>
        <p:nvPicPr>
          <p:cNvPr id="22" name="內容版面配置區 4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800" y="3212976"/>
            <a:ext cx="3186607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85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476250"/>
            <a:ext cx="4762872" cy="725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校務基本資料 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Rectangle 49"/>
          <p:cNvSpPr txBox="1">
            <a:spLocks noChangeArrowheads="1"/>
          </p:cNvSpPr>
          <p:nvPr/>
        </p:nvSpPr>
        <p:spPr>
          <a:xfrm>
            <a:off x="250825" y="1268413"/>
            <a:ext cx="1296839" cy="18005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zh-TW" altLang="en-US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設備概況</a:t>
            </a:r>
            <a:endParaRPr lang="zh-TW" altLang="en-US" sz="3200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47664" y="1275589"/>
            <a:ext cx="70567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/>
              <a:t>校　　址：臺中市豐原區三豐路</a:t>
            </a:r>
            <a:r>
              <a:rPr lang="en-US" altLang="zh-TW" sz="2800" dirty="0"/>
              <a:t>467</a:t>
            </a:r>
            <a:r>
              <a:rPr lang="zh-TW" altLang="en-US" sz="2800" dirty="0"/>
              <a:t>號</a:t>
            </a:r>
          </a:p>
          <a:p>
            <a:r>
              <a:rPr lang="zh-TW" altLang="en-US" sz="2800" dirty="0"/>
              <a:t>校地面積：</a:t>
            </a:r>
            <a:r>
              <a:rPr lang="en-US" altLang="zh-TW" sz="2800" dirty="0"/>
              <a:t>33,051.67</a:t>
            </a:r>
            <a:r>
              <a:rPr lang="zh-TW" altLang="en-US" sz="2800" dirty="0"/>
              <a:t>平方公尺</a:t>
            </a:r>
          </a:p>
          <a:p>
            <a:r>
              <a:rPr lang="zh-TW" altLang="en-US" sz="2800" dirty="0"/>
              <a:t>校園網路：</a:t>
            </a:r>
            <a:r>
              <a:rPr lang="en-US" altLang="zh-TW" sz="2800" dirty="0"/>
              <a:t>T1</a:t>
            </a:r>
          </a:p>
          <a:p>
            <a:r>
              <a:rPr lang="zh-TW" altLang="en-US" sz="2800" dirty="0"/>
              <a:t>教　　室：</a:t>
            </a:r>
            <a:r>
              <a:rPr lang="en-US" altLang="zh-TW" sz="2800" dirty="0"/>
              <a:t>62</a:t>
            </a:r>
            <a:r>
              <a:rPr lang="zh-TW" altLang="en-US" sz="2800" dirty="0"/>
              <a:t>間（連接校園網路共</a:t>
            </a:r>
            <a:r>
              <a:rPr lang="en-US" altLang="zh-TW" sz="2800" dirty="0"/>
              <a:t>59</a:t>
            </a:r>
            <a:r>
              <a:rPr lang="zh-TW" altLang="en-US" sz="2800" dirty="0"/>
              <a:t>間）</a:t>
            </a:r>
          </a:p>
          <a:p>
            <a:r>
              <a:rPr lang="zh-TW" altLang="en-US" sz="2800" dirty="0"/>
              <a:t>辦 公 室：</a:t>
            </a:r>
            <a:r>
              <a:rPr lang="en-US" altLang="zh-TW" sz="2800" dirty="0"/>
              <a:t>15</a:t>
            </a:r>
            <a:r>
              <a:rPr lang="zh-TW" altLang="en-US" sz="2800" dirty="0"/>
              <a:t>間（連接校園網路共</a:t>
            </a:r>
            <a:r>
              <a:rPr lang="en-US" altLang="zh-TW" sz="2800" dirty="0"/>
              <a:t>15</a:t>
            </a:r>
            <a:r>
              <a:rPr lang="zh-TW" altLang="en-US" sz="2800" dirty="0"/>
              <a:t>間）</a:t>
            </a:r>
          </a:p>
          <a:p>
            <a:r>
              <a:rPr lang="zh-TW" altLang="en-US" sz="2800" dirty="0" smtClean="0"/>
              <a:t>圖 </a:t>
            </a:r>
            <a:r>
              <a:rPr lang="zh-TW" altLang="en-US" sz="2800" dirty="0"/>
              <a:t>書 館</a:t>
            </a:r>
            <a:r>
              <a:rPr lang="zh-TW" altLang="en-US" sz="2800" dirty="0" smtClean="0"/>
              <a:t>樓板</a:t>
            </a:r>
            <a:r>
              <a:rPr lang="zh-TW" altLang="en-US" sz="2800" dirty="0"/>
              <a:t>面積：</a:t>
            </a:r>
            <a:r>
              <a:rPr lang="en-US" altLang="zh-TW" sz="2800" dirty="0"/>
              <a:t>202.5</a:t>
            </a:r>
            <a:r>
              <a:rPr lang="zh-TW" altLang="en-US" sz="2800" dirty="0"/>
              <a:t>平方公尺</a:t>
            </a:r>
          </a:p>
          <a:p>
            <a:r>
              <a:rPr lang="zh-TW" altLang="en-US" sz="2800" dirty="0"/>
              <a:t>圖 書 館</a:t>
            </a:r>
            <a:r>
              <a:rPr lang="zh-TW" altLang="en-US" sz="2800" dirty="0" smtClean="0"/>
              <a:t>藏 </a:t>
            </a:r>
            <a:r>
              <a:rPr lang="zh-TW" altLang="en-US" sz="2800" dirty="0"/>
              <a:t>書 量：圖書</a:t>
            </a:r>
            <a:r>
              <a:rPr lang="en-US" altLang="zh-TW" sz="2800" dirty="0"/>
              <a:t>16,500</a:t>
            </a:r>
            <a:r>
              <a:rPr lang="zh-TW" altLang="en-US" sz="2800" dirty="0"/>
              <a:t>冊、期刊</a:t>
            </a:r>
            <a:r>
              <a:rPr lang="en-US" altLang="zh-TW" sz="2800" dirty="0"/>
              <a:t>14</a:t>
            </a:r>
            <a:r>
              <a:rPr lang="zh-TW" altLang="en-US" sz="2800" dirty="0"/>
              <a:t>種</a:t>
            </a:r>
          </a:p>
          <a:p>
            <a:r>
              <a:rPr lang="zh-TW" altLang="en-US" sz="2800" dirty="0"/>
              <a:t>圖 書 館</a:t>
            </a:r>
            <a:r>
              <a:rPr lang="zh-TW" altLang="en-US" sz="2800" dirty="0" smtClean="0"/>
              <a:t>檢索</a:t>
            </a:r>
            <a:r>
              <a:rPr lang="zh-TW" altLang="en-US" sz="2800" dirty="0"/>
              <a:t>專用電腦：</a:t>
            </a:r>
            <a:r>
              <a:rPr lang="en-US" altLang="zh-TW" sz="2800" dirty="0"/>
              <a:t>2</a:t>
            </a:r>
            <a:r>
              <a:rPr lang="zh-TW" altLang="en-US" sz="2800" dirty="0"/>
              <a:t>部</a:t>
            </a:r>
          </a:p>
          <a:p>
            <a:r>
              <a:rPr lang="zh-TW" altLang="en-US" sz="2800" dirty="0"/>
              <a:t>圖 書 館</a:t>
            </a:r>
            <a:r>
              <a:rPr lang="zh-TW" altLang="en-US" sz="2800" dirty="0" smtClean="0"/>
              <a:t>平均</a:t>
            </a:r>
            <a:r>
              <a:rPr lang="zh-TW" altLang="en-US" sz="2800" dirty="0"/>
              <a:t>每月圖書借出量：約</a:t>
            </a:r>
            <a:r>
              <a:rPr lang="en-US" altLang="zh-TW" sz="2800" dirty="0"/>
              <a:t>265</a:t>
            </a:r>
            <a:r>
              <a:rPr lang="zh-TW" altLang="en-US" sz="2800" dirty="0"/>
              <a:t>冊</a:t>
            </a:r>
          </a:p>
        </p:txBody>
      </p:sp>
    </p:spTree>
    <p:extLst>
      <p:ext uri="{BB962C8B-B14F-4D97-AF65-F5344CB8AC3E}">
        <p14:creationId xmlns:p14="http://schemas.microsoft.com/office/powerpoint/2010/main" val="55569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476250"/>
            <a:ext cx="4762872" cy="725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校務基本資料 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179388" y="1268412"/>
            <a:ext cx="1440284" cy="16565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  <a:defRPr/>
            </a:pPr>
            <a:endParaRPr lang="zh-TW" altLang="en-US" sz="2800" b="1" dirty="0"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045586"/>
              </p:ext>
            </p:extLst>
          </p:nvPr>
        </p:nvGraphicFramePr>
        <p:xfrm>
          <a:off x="1709360" y="1340768"/>
          <a:ext cx="6796805" cy="3657600"/>
        </p:xfrm>
        <a:graphic>
          <a:graphicData uri="http://schemas.openxmlformats.org/drawingml/2006/table">
            <a:tbl>
              <a:tblPr/>
              <a:tblGrid>
                <a:gridCol w="3398403"/>
                <a:gridCol w="1132385"/>
                <a:gridCol w="1132384"/>
                <a:gridCol w="1133633"/>
              </a:tblGrid>
              <a:tr h="3546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zh-TW" altLang="en-US" sz="2400" b="0" dirty="0" smtClean="0"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教職員 團隊</a:t>
                      </a:r>
                      <a:endParaRPr kumimoji="1" lang="zh-TW" altLang="zh-TW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合計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6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專任教師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105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6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代理代課教師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6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職員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6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工友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6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警衛</a:t>
                      </a:r>
                      <a:endParaRPr kumimoji="1" lang="en-US" altLang="zh-TW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6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特教班司機</a:t>
                      </a:r>
                      <a:endParaRPr kumimoji="1" lang="en-US" altLang="zh-TW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60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合計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ea"/>
                          <a:ea typeface="+mn-ea"/>
                        </a:rPr>
                        <a:t>143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989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476250"/>
            <a:ext cx="4762872" cy="725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校務基本資料 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2280" y="1369568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教師學歷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98059"/>
              </p:ext>
            </p:extLst>
          </p:nvPr>
        </p:nvGraphicFramePr>
        <p:xfrm>
          <a:off x="971599" y="2780928"/>
          <a:ext cx="6886499" cy="1296144"/>
        </p:xfrm>
        <a:graphic>
          <a:graphicData uri="http://schemas.openxmlformats.org/drawingml/2006/table">
            <a:tbl>
              <a:tblPr/>
              <a:tblGrid>
                <a:gridCol w="3095827"/>
                <a:gridCol w="1263094"/>
                <a:gridCol w="1267271"/>
                <a:gridCol w="1260307"/>
              </a:tblGrid>
              <a:tr h="325438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已參加碩、博士進修教師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含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40</a:t>
                      </a: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學分班、</a:t>
                      </a:r>
                      <a:endParaRPr kumimoji="1" lang="en-US" altLang="zh-TW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已取得學位</a:t>
                      </a: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男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女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合計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94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24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</a:rPr>
                        <a:t>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026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192893"/>
              </p:ext>
            </p:extLst>
          </p:nvPr>
        </p:nvGraphicFramePr>
        <p:xfrm>
          <a:off x="1091394" y="1327651"/>
          <a:ext cx="7344816" cy="4358640"/>
        </p:xfrm>
        <a:graphic>
          <a:graphicData uri="http://schemas.openxmlformats.org/drawingml/2006/table">
            <a:tbl>
              <a:tblPr/>
              <a:tblGrid>
                <a:gridCol w="3672408"/>
                <a:gridCol w="1223687"/>
                <a:gridCol w="1223686"/>
                <a:gridCol w="1225035"/>
              </a:tblGrid>
              <a:tr h="145665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最近三年</a:t>
                      </a:r>
                      <a:b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人員異動概況</a:t>
                      </a:r>
                      <a:endParaRPr kumimoji="1" lang="zh-TW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101</a:t>
                      </a:r>
                      <a:br>
                        <a:rPr kumimoji="1" lang="en-US" altLang="zh-TW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</a:t>
                      </a:r>
                      <a:endParaRPr kumimoji="1" lang="zh-TW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102</a:t>
                      </a:r>
                      <a:br>
                        <a:rPr kumimoji="1" lang="en-US" altLang="zh-TW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</a:t>
                      </a:r>
                      <a:endParaRPr kumimoji="1" lang="zh-TW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br>
                        <a:rPr kumimoji="1" lang="en-US" altLang="zh-TW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</a:t>
                      </a:r>
                      <a:endParaRPr kumimoji="1" lang="zh-TW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67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教師編制人數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122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122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122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966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離職與調動教師人數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（不含退休、調入）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67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行政人員異動人數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5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6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67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志工人數</a:t>
                      </a:r>
                      <a:endParaRPr kumimoji="1" lang="zh-TW" altLang="en-US" sz="4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0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40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  <a:endParaRPr kumimoji="1" lang="zh-TW" altLang="en-US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476250"/>
            <a:ext cx="4762872" cy="725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校務基本資料 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1010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476250"/>
            <a:ext cx="4762872" cy="725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標楷體" pitchFamily="65" charset="-120"/>
                <a:ea typeface="標楷體" pitchFamily="65" charset="-120"/>
              </a:rPr>
              <a:t>校務基本資料 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85700"/>
            <a:ext cx="27003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625875"/>
              </p:ext>
            </p:extLst>
          </p:nvPr>
        </p:nvGraphicFramePr>
        <p:xfrm>
          <a:off x="761025" y="1654657"/>
          <a:ext cx="7732909" cy="3718560"/>
        </p:xfrm>
        <a:graphic>
          <a:graphicData uri="http://schemas.openxmlformats.org/drawingml/2006/table">
            <a:tbl>
              <a:tblPr/>
              <a:tblGrid>
                <a:gridCol w="1289765"/>
                <a:gridCol w="1288345"/>
                <a:gridCol w="1933227"/>
                <a:gridCol w="3221572"/>
              </a:tblGrid>
              <a:tr h="5476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年 級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班級數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總學生數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合計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137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普通班     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班</a:t>
                      </a: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藝術才能班  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班</a:t>
                      </a: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國三技藝專班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班</a:t>
                      </a:r>
                      <a:endParaRPr kumimoji="1" lang="en-US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體育班      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班</a:t>
                      </a:r>
                      <a:b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特教班      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全校學生共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1379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137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508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922858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451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436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239030" y="476672"/>
            <a:ext cx="4038600" cy="3889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zh-TW" altLang="en-US" sz="2800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學生概況</a:t>
            </a:r>
            <a:endParaRPr lang="zh-TW" altLang="en-US" sz="2800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749154"/>
              </p:ext>
            </p:extLst>
          </p:nvPr>
        </p:nvGraphicFramePr>
        <p:xfrm>
          <a:off x="619515" y="1103400"/>
          <a:ext cx="8272963" cy="4480560"/>
        </p:xfrm>
        <a:graphic>
          <a:graphicData uri="http://schemas.openxmlformats.org/drawingml/2006/table">
            <a:tbl>
              <a:tblPr/>
              <a:tblGrid>
                <a:gridCol w="4136481"/>
                <a:gridCol w="1378321"/>
                <a:gridCol w="1378320"/>
                <a:gridCol w="1379841"/>
              </a:tblGrid>
              <a:tr h="66544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近三年相對</a:t>
                      </a:r>
                      <a:endParaRPr kumimoji="1" lang="en-US" altLang="zh-TW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弱勢學生人數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101</a:t>
                      </a:r>
                      <a:br>
                        <a:rPr kumimoji="1" lang="en-US" altLang="zh-TW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kumimoji="1" lang="zh-TW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102</a:t>
                      </a:r>
                      <a:br>
                        <a:rPr kumimoji="1" lang="en-US" altLang="zh-TW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kumimoji="1" lang="zh-TW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br>
                        <a:rPr kumimoji="1" lang="en-US" altLang="zh-TW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kumimoji="1" lang="zh-TW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學年度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924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原住民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51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828675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236663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4465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45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49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924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新住民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828675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236663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4465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62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828675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236663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4465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83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91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449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身心障礙學生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含父母為身心障礙人士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828675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236663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4465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128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828675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236663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4465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74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134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924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中、低收入戶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53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114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100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924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單親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234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269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270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924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隔代教養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32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828675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236663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4465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25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 kumimoji="1" sz="24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Verdana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094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TW" alt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學校週邊環境介紹</a:t>
            </a:r>
            <a:endParaRPr lang="zh-TW" altLang="en-US" b="1" dirty="0"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185348" name="Picture 4" descr="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68413"/>
            <a:ext cx="7705725" cy="549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712788" y="1268413"/>
            <a:ext cx="1569660" cy="369332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環境</a:t>
            </a:r>
            <a:r>
              <a:rPr lang="zh-TW" alt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現況說明</a:t>
            </a:r>
            <a:endParaRPr lang="zh-TW" alt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sp>
        <p:nvSpPr>
          <p:cNvPr id="6" name="投影片編號版面配置區 5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9pPr>
          </a:lstStyle>
          <a:p>
            <a:pPr algn="r" eaLnBrk="1" hangingPunct="1"/>
            <a:fld id="{A4727338-D384-4A9E-A85B-B1F74263CAC6}" type="slidenum">
              <a:rPr kumimoji="0" lang="en-US" altLang="zh-TW" sz="1000">
                <a:solidFill>
                  <a:srgbClr val="000000"/>
                </a:solidFill>
              </a:rPr>
              <a:pPr algn="r" eaLnBrk="1" hangingPunct="1"/>
              <a:t>15</a:t>
            </a:fld>
            <a:endParaRPr kumimoji="0" lang="en-US" altLang="zh-TW" sz="1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7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760" y="574621"/>
            <a:ext cx="7431091" cy="4969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橢圓 1"/>
          <p:cNvSpPr/>
          <p:nvPr/>
        </p:nvSpPr>
        <p:spPr>
          <a:xfrm>
            <a:off x="2224493" y="1196752"/>
            <a:ext cx="535416" cy="432048"/>
          </a:xfrm>
          <a:prstGeom prst="ellipse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830" y="1484784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668" y="2420888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268" y="2679650"/>
            <a:ext cx="554037" cy="450850"/>
          </a:xfrm>
          <a:prstGeom prst="rect">
            <a:avLst/>
          </a:prstGeom>
          <a:solidFill>
            <a:schemeClr val="accent1">
              <a:alpha val="36000"/>
            </a:schemeClr>
          </a:solidFill>
          <a:ln>
            <a:noFill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083" y="4293096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067671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67671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098" y="3795953"/>
            <a:ext cx="554037" cy="45085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1008"/>
            <a:ext cx="554037" cy="450850"/>
          </a:xfrm>
          <a:prstGeom prst="rect">
            <a:avLst/>
          </a:prstGeom>
          <a:solidFill>
            <a:schemeClr val="accent1">
              <a:alpha val="28000"/>
            </a:schemeClr>
          </a:solidFill>
          <a:ln>
            <a:noFill/>
          </a:ln>
          <a:effec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316" y="5210329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392" y="5081636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246803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5205247" y="2934345"/>
            <a:ext cx="831057" cy="21544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800" dirty="0" smtClean="0"/>
              <a:t>葫蘆墩國小</a:t>
            </a:r>
            <a:endParaRPr lang="zh-TW" altLang="en-US" sz="800" dirty="0"/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146" y="2646313"/>
            <a:ext cx="790862" cy="643567"/>
          </a:xfrm>
          <a:prstGeom prst="rect">
            <a:avLst/>
          </a:prstGeom>
          <a:solidFill>
            <a:schemeClr val="accent1">
              <a:alpha val="17000"/>
            </a:schemeClr>
          </a:solidFill>
          <a:ln w="0" cap="rnd" cmpd="tri">
            <a:solidFill>
              <a:schemeClr val="tx1"/>
            </a:solidFill>
            <a:bevel/>
            <a:headEnd/>
            <a:tailEnd/>
          </a:ln>
          <a:effectLst/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075" y="2816642"/>
            <a:ext cx="554037" cy="450850"/>
          </a:xfrm>
          <a:prstGeom prst="rect">
            <a:avLst/>
          </a:prstGeom>
          <a:solidFill>
            <a:schemeClr val="accent1">
              <a:alpha val="28000"/>
            </a:schemeClr>
          </a:solidFill>
          <a:ln>
            <a:noFill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00" y="452215"/>
            <a:ext cx="291465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手繪多邊形 30"/>
          <p:cNvSpPr/>
          <p:nvPr/>
        </p:nvSpPr>
        <p:spPr>
          <a:xfrm>
            <a:off x="1138989" y="970547"/>
            <a:ext cx="7443537" cy="3232492"/>
          </a:xfrm>
          <a:custGeom>
            <a:avLst/>
            <a:gdLst>
              <a:gd name="connsiteX0" fmla="*/ 32085 w 7443537"/>
              <a:gd name="connsiteY0" fmla="*/ 1820779 h 3232492"/>
              <a:gd name="connsiteX1" fmla="*/ 32085 w 7443537"/>
              <a:gd name="connsiteY1" fmla="*/ 1820779 h 3232492"/>
              <a:gd name="connsiteX2" fmla="*/ 136358 w 7443537"/>
              <a:gd name="connsiteY2" fmla="*/ 1860885 h 3232492"/>
              <a:gd name="connsiteX3" fmla="*/ 224590 w 7443537"/>
              <a:gd name="connsiteY3" fmla="*/ 1917032 h 3232492"/>
              <a:gd name="connsiteX4" fmla="*/ 288758 w 7443537"/>
              <a:gd name="connsiteY4" fmla="*/ 1941095 h 3232492"/>
              <a:gd name="connsiteX5" fmla="*/ 336885 w 7443537"/>
              <a:gd name="connsiteY5" fmla="*/ 1957137 h 3232492"/>
              <a:gd name="connsiteX6" fmla="*/ 360948 w 7443537"/>
              <a:gd name="connsiteY6" fmla="*/ 1965158 h 3232492"/>
              <a:gd name="connsiteX7" fmla="*/ 393032 w 7443537"/>
              <a:gd name="connsiteY7" fmla="*/ 1973179 h 3232492"/>
              <a:gd name="connsiteX8" fmla="*/ 417095 w 7443537"/>
              <a:gd name="connsiteY8" fmla="*/ 1981200 h 3232492"/>
              <a:gd name="connsiteX9" fmla="*/ 465222 w 7443537"/>
              <a:gd name="connsiteY9" fmla="*/ 1989221 h 3232492"/>
              <a:gd name="connsiteX10" fmla="*/ 601579 w 7443537"/>
              <a:gd name="connsiteY10" fmla="*/ 2013285 h 3232492"/>
              <a:gd name="connsiteX11" fmla="*/ 745958 w 7443537"/>
              <a:gd name="connsiteY11" fmla="*/ 2029327 h 3232492"/>
              <a:gd name="connsiteX12" fmla="*/ 778043 w 7443537"/>
              <a:gd name="connsiteY12" fmla="*/ 2037348 h 3232492"/>
              <a:gd name="connsiteX13" fmla="*/ 882316 w 7443537"/>
              <a:gd name="connsiteY13" fmla="*/ 2053390 h 3232492"/>
              <a:gd name="connsiteX14" fmla="*/ 946485 w 7443537"/>
              <a:gd name="connsiteY14" fmla="*/ 2069432 h 3232492"/>
              <a:gd name="connsiteX15" fmla="*/ 978569 w 7443537"/>
              <a:gd name="connsiteY15" fmla="*/ 2077453 h 3232492"/>
              <a:gd name="connsiteX16" fmla="*/ 1026695 w 7443537"/>
              <a:gd name="connsiteY16" fmla="*/ 2093495 h 3232492"/>
              <a:gd name="connsiteX17" fmla="*/ 1106906 w 7443537"/>
              <a:gd name="connsiteY17" fmla="*/ 2125579 h 3232492"/>
              <a:gd name="connsiteX18" fmla="*/ 1155032 w 7443537"/>
              <a:gd name="connsiteY18" fmla="*/ 2133600 h 3232492"/>
              <a:gd name="connsiteX19" fmla="*/ 1195137 w 7443537"/>
              <a:gd name="connsiteY19" fmla="*/ 2149642 h 3232492"/>
              <a:gd name="connsiteX20" fmla="*/ 1219200 w 7443537"/>
              <a:gd name="connsiteY20" fmla="*/ 2165685 h 3232492"/>
              <a:gd name="connsiteX21" fmla="*/ 1275348 w 7443537"/>
              <a:gd name="connsiteY21" fmla="*/ 2181727 h 3232492"/>
              <a:gd name="connsiteX22" fmla="*/ 1331495 w 7443537"/>
              <a:gd name="connsiteY22" fmla="*/ 2213811 h 3232492"/>
              <a:gd name="connsiteX23" fmla="*/ 1371600 w 7443537"/>
              <a:gd name="connsiteY23" fmla="*/ 2229853 h 3232492"/>
              <a:gd name="connsiteX24" fmla="*/ 1411706 w 7443537"/>
              <a:gd name="connsiteY24" fmla="*/ 2261937 h 3232492"/>
              <a:gd name="connsiteX25" fmla="*/ 1524000 w 7443537"/>
              <a:gd name="connsiteY25" fmla="*/ 2310064 h 3232492"/>
              <a:gd name="connsiteX26" fmla="*/ 1580148 w 7443537"/>
              <a:gd name="connsiteY26" fmla="*/ 2342148 h 3232492"/>
              <a:gd name="connsiteX27" fmla="*/ 1604211 w 7443537"/>
              <a:gd name="connsiteY27" fmla="*/ 2358190 h 3232492"/>
              <a:gd name="connsiteX28" fmla="*/ 1628274 w 7443537"/>
              <a:gd name="connsiteY28" fmla="*/ 2366211 h 3232492"/>
              <a:gd name="connsiteX29" fmla="*/ 1652337 w 7443537"/>
              <a:gd name="connsiteY29" fmla="*/ 2382253 h 3232492"/>
              <a:gd name="connsiteX30" fmla="*/ 1732548 w 7443537"/>
              <a:gd name="connsiteY30" fmla="*/ 2414337 h 3232492"/>
              <a:gd name="connsiteX31" fmla="*/ 1772653 w 7443537"/>
              <a:gd name="connsiteY31" fmla="*/ 2430379 h 3232492"/>
              <a:gd name="connsiteX32" fmla="*/ 1820779 w 7443537"/>
              <a:gd name="connsiteY32" fmla="*/ 2438400 h 3232492"/>
              <a:gd name="connsiteX33" fmla="*/ 1876927 w 7443537"/>
              <a:gd name="connsiteY33" fmla="*/ 2462464 h 3232492"/>
              <a:gd name="connsiteX34" fmla="*/ 1909011 w 7443537"/>
              <a:gd name="connsiteY34" fmla="*/ 2478506 h 3232492"/>
              <a:gd name="connsiteX35" fmla="*/ 1957137 w 7443537"/>
              <a:gd name="connsiteY35" fmla="*/ 2494548 h 3232492"/>
              <a:gd name="connsiteX36" fmla="*/ 1981200 w 7443537"/>
              <a:gd name="connsiteY36" fmla="*/ 2502569 h 3232492"/>
              <a:gd name="connsiteX37" fmla="*/ 2013285 w 7443537"/>
              <a:gd name="connsiteY37" fmla="*/ 2510590 h 3232492"/>
              <a:gd name="connsiteX38" fmla="*/ 2093495 w 7443537"/>
              <a:gd name="connsiteY38" fmla="*/ 2534653 h 3232492"/>
              <a:gd name="connsiteX39" fmla="*/ 2149643 w 7443537"/>
              <a:gd name="connsiteY39" fmla="*/ 2542674 h 3232492"/>
              <a:gd name="connsiteX40" fmla="*/ 2181727 w 7443537"/>
              <a:gd name="connsiteY40" fmla="*/ 2550695 h 3232492"/>
              <a:gd name="connsiteX41" fmla="*/ 2221832 w 7443537"/>
              <a:gd name="connsiteY41" fmla="*/ 2558716 h 3232492"/>
              <a:gd name="connsiteX42" fmla="*/ 2269958 w 7443537"/>
              <a:gd name="connsiteY42" fmla="*/ 2566737 h 3232492"/>
              <a:gd name="connsiteX43" fmla="*/ 2342148 w 7443537"/>
              <a:gd name="connsiteY43" fmla="*/ 2582779 h 3232492"/>
              <a:gd name="connsiteX44" fmla="*/ 2462464 w 7443537"/>
              <a:gd name="connsiteY44" fmla="*/ 2598821 h 3232492"/>
              <a:gd name="connsiteX45" fmla="*/ 2526632 w 7443537"/>
              <a:gd name="connsiteY45" fmla="*/ 2614864 h 3232492"/>
              <a:gd name="connsiteX46" fmla="*/ 2558716 w 7443537"/>
              <a:gd name="connsiteY46" fmla="*/ 2622885 h 3232492"/>
              <a:gd name="connsiteX47" fmla="*/ 2590800 w 7443537"/>
              <a:gd name="connsiteY47" fmla="*/ 2630906 h 3232492"/>
              <a:gd name="connsiteX48" fmla="*/ 2614864 w 7443537"/>
              <a:gd name="connsiteY48" fmla="*/ 2638927 h 3232492"/>
              <a:gd name="connsiteX49" fmla="*/ 2654969 w 7443537"/>
              <a:gd name="connsiteY49" fmla="*/ 2646948 h 3232492"/>
              <a:gd name="connsiteX50" fmla="*/ 2727158 w 7443537"/>
              <a:gd name="connsiteY50" fmla="*/ 2679032 h 3232492"/>
              <a:gd name="connsiteX51" fmla="*/ 2807369 w 7443537"/>
              <a:gd name="connsiteY51" fmla="*/ 2711116 h 3232492"/>
              <a:gd name="connsiteX52" fmla="*/ 2887579 w 7443537"/>
              <a:gd name="connsiteY52" fmla="*/ 2759242 h 3232492"/>
              <a:gd name="connsiteX53" fmla="*/ 2999874 w 7443537"/>
              <a:gd name="connsiteY53" fmla="*/ 2791327 h 3232492"/>
              <a:gd name="connsiteX54" fmla="*/ 3023937 w 7443537"/>
              <a:gd name="connsiteY54" fmla="*/ 2799348 h 3232492"/>
              <a:gd name="connsiteX55" fmla="*/ 3064043 w 7443537"/>
              <a:gd name="connsiteY55" fmla="*/ 2815390 h 3232492"/>
              <a:gd name="connsiteX56" fmla="*/ 3184358 w 7443537"/>
              <a:gd name="connsiteY56" fmla="*/ 2847474 h 3232492"/>
              <a:gd name="connsiteX57" fmla="*/ 3264569 w 7443537"/>
              <a:gd name="connsiteY57" fmla="*/ 2887579 h 3232492"/>
              <a:gd name="connsiteX58" fmla="*/ 3344779 w 7443537"/>
              <a:gd name="connsiteY58" fmla="*/ 2911642 h 3232492"/>
              <a:gd name="connsiteX59" fmla="*/ 3376864 w 7443537"/>
              <a:gd name="connsiteY59" fmla="*/ 2927685 h 3232492"/>
              <a:gd name="connsiteX60" fmla="*/ 3441032 w 7443537"/>
              <a:gd name="connsiteY60" fmla="*/ 2943727 h 3232492"/>
              <a:gd name="connsiteX61" fmla="*/ 3473116 w 7443537"/>
              <a:gd name="connsiteY61" fmla="*/ 2951748 h 3232492"/>
              <a:gd name="connsiteX62" fmla="*/ 3497179 w 7443537"/>
              <a:gd name="connsiteY62" fmla="*/ 2959769 h 3232492"/>
              <a:gd name="connsiteX63" fmla="*/ 3529264 w 7443537"/>
              <a:gd name="connsiteY63" fmla="*/ 2967790 h 3232492"/>
              <a:gd name="connsiteX64" fmla="*/ 3601453 w 7443537"/>
              <a:gd name="connsiteY64" fmla="*/ 2991853 h 3232492"/>
              <a:gd name="connsiteX65" fmla="*/ 3697706 w 7443537"/>
              <a:gd name="connsiteY65" fmla="*/ 3015916 h 3232492"/>
              <a:gd name="connsiteX66" fmla="*/ 3729790 w 7443537"/>
              <a:gd name="connsiteY66" fmla="*/ 3023937 h 3232492"/>
              <a:gd name="connsiteX67" fmla="*/ 3753853 w 7443537"/>
              <a:gd name="connsiteY67" fmla="*/ 3031958 h 3232492"/>
              <a:gd name="connsiteX68" fmla="*/ 3818022 w 7443537"/>
              <a:gd name="connsiteY68" fmla="*/ 3048000 h 3232492"/>
              <a:gd name="connsiteX69" fmla="*/ 3866148 w 7443537"/>
              <a:gd name="connsiteY69" fmla="*/ 3064042 h 3232492"/>
              <a:gd name="connsiteX70" fmla="*/ 3906253 w 7443537"/>
              <a:gd name="connsiteY70" fmla="*/ 3080085 h 3232492"/>
              <a:gd name="connsiteX71" fmla="*/ 3938337 w 7443537"/>
              <a:gd name="connsiteY71" fmla="*/ 3088106 h 3232492"/>
              <a:gd name="connsiteX72" fmla="*/ 3994485 w 7443537"/>
              <a:gd name="connsiteY72" fmla="*/ 3112169 h 3232492"/>
              <a:gd name="connsiteX73" fmla="*/ 4098758 w 7443537"/>
              <a:gd name="connsiteY73" fmla="*/ 3128211 h 3232492"/>
              <a:gd name="connsiteX74" fmla="*/ 4130843 w 7443537"/>
              <a:gd name="connsiteY74" fmla="*/ 3136232 h 3232492"/>
              <a:gd name="connsiteX75" fmla="*/ 4379495 w 7443537"/>
              <a:gd name="connsiteY75" fmla="*/ 3128211 h 3232492"/>
              <a:gd name="connsiteX76" fmla="*/ 4403558 w 7443537"/>
              <a:gd name="connsiteY76" fmla="*/ 3120190 h 3232492"/>
              <a:gd name="connsiteX77" fmla="*/ 4539916 w 7443537"/>
              <a:gd name="connsiteY77" fmla="*/ 3128211 h 3232492"/>
              <a:gd name="connsiteX78" fmla="*/ 4612106 w 7443537"/>
              <a:gd name="connsiteY78" fmla="*/ 3160295 h 3232492"/>
              <a:gd name="connsiteX79" fmla="*/ 4636169 w 7443537"/>
              <a:gd name="connsiteY79" fmla="*/ 3168316 h 3232492"/>
              <a:gd name="connsiteX80" fmla="*/ 4660232 w 7443537"/>
              <a:gd name="connsiteY80" fmla="*/ 3176337 h 3232492"/>
              <a:gd name="connsiteX81" fmla="*/ 4708358 w 7443537"/>
              <a:gd name="connsiteY81" fmla="*/ 3200400 h 3232492"/>
              <a:gd name="connsiteX82" fmla="*/ 4732422 w 7443537"/>
              <a:gd name="connsiteY82" fmla="*/ 3216442 h 3232492"/>
              <a:gd name="connsiteX83" fmla="*/ 4788569 w 7443537"/>
              <a:gd name="connsiteY83" fmla="*/ 3232485 h 3232492"/>
              <a:gd name="connsiteX84" fmla="*/ 5518485 w 7443537"/>
              <a:gd name="connsiteY84" fmla="*/ 2919664 h 3232492"/>
              <a:gd name="connsiteX85" fmla="*/ 7427495 w 7443537"/>
              <a:gd name="connsiteY85" fmla="*/ 1339516 h 3232492"/>
              <a:gd name="connsiteX86" fmla="*/ 7443537 w 7443537"/>
              <a:gd name="connsiteY86" fmla="*/ 0 h 3232492"/>
              <a:gd name="connsiteX87" fmla="*/ 0 w 7443537"/>
              <a:gd name="connsiteY87" fmla="*/ 16042 h 3232492"/>
              <a:gd name="connsiteX88" fmla="*/ 32085 w 7443537"/>
              <a:gd name="connsiteY88" fmla="*/ 1820779 h 3232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7443537" h="3232492">
                <a:moveTo>
                  <a:pt x="32085" y="1820779"/>
                </a:moveTo>
                <a:lnTo>
                  <a:pt x="32085" y="1820779"/>
                </a:lnTo>
                <a:cubicBezTo>
                  <a:pt x="66843" y="1834148"/>
                  <a:pt x="105372" y="1840228"/>
                  <a:pt x="136358" y="1860885"/>
                </a:cubicBezTo>
                <a:cubicBezTo>
                  <a:pt x="138617" y="1862391"/>
                  <a:pt x="215530" y="1914767"/>
                  <a:pt x="224590" y="1917032"/>
                </a:cubicBezTo>
                <a:cubicBezTo>
                  <a:pt x="294056" y="1934399"/>
                  <a:pt x="218849" y="1913132"/>
                  <a:pt x="288758" y="1941095"/>
                </a:cubicBezTo>
                <a:cubicBezTo>
                  <a:pt x="304459" y="1947375"/>
                  <a:pt x="320843" y="1951790"/>
                  <a:pt x="336885" y="1957137"/>
                </a:cubicBezTo>
                <a:cubicBezTo>
                  <a:pt x="344906" y="1959811"/>
                  <a:pt x="352746" y="1963107"/>
                  <a:pt x="360948" y="1965158"/>
                </a:cubicBezTo>
                <a:cubicBezTo>
                  <a:pt x="371643" y="1967832"/>
                  <a:pt x="382432" y="1970151"/>
                  <a:pt x="393032" y="1973179"/>
                </a:cubicBezTo>
                <a:cubicBezTo>
                  <a:pt x="401162" y="1975502"/>
                  <a:pt x="408841" y="1979366"/>
                  <a:pt x="417095" y="1981200"/>
                </a:cubicBezTo>
                <a:cubicBezTo>
                  <a:pt x="432971" y="1984728"/>
                  <a:pt x="449180" y="1986547"/>
                  <a:pt x="465222" y="1989221"/>
                </a:cubicBezTo>
                <a:cubicBezTo>
                  <a:pt x="536431" y="2017707"/>
                  <a:pt x="488268" y="2002984"/>
                  <a:pt x="601579" y="2013285"/>
                </a:cubicBezTo>
                <a:cubicBezTo>
                  <a:pt x="628768" y="2015757"/>
                  <a:pt x="714869" y="2024145"/>
                  <a:pt x="745958" y="2029327"/>
                </a:cubicBezTo>
                <a:cubicBezTo>
                  <a:pt x="756832" y="2031139"/>
                  <a:pt x="767197" y="2035376"/>
                  <a:pt x="778043" y="2037348"/>
                </a:cubicBezTo>
                <a:cubicBezTo>
                  <a:pt x="823138" y="2045547"/>
                  <a:pt x="838898" y="2044086"/>
                  <a:pt x="882316" y="2053390"/>
                </a:cubicBezTo>
                <a:cubicBezTo>
                  <a:pt x="903875" y="2058010"/>
                  <a:pt x="925095" y="2064085"/>
                  <a:pt x="946485" y="2069432"/>
                </a:cubicBezTo>
                <a:cubicBezTo>
                  <a:pt x="957180" y="2072106"/>
                  <a:pt x="968111" y="2073967"/>
                  <a:pt x="978569" y="2077453"/>
                </a:cubicBezTo>
                <a:cubicBezTo>
                  <a:pt x="994611" y="2082800"/>
                  <a:pt x="1011570" y="2085933"/>
                  <a:pt x="1026695" y="2093495"/>
                </a:cubicBezTo>
                <a:cubicBezTo>
                  <a:pt x="1052879" y="2106587"/>
                  <a:pt x="1077170" y="2120623"/>
                  <a:pt x="1106906" y="2125579"/>
                </a:cubicBezTo>
                <a:lnTo>
                  <a:pt x="1155032" y="2133600"/>
                </a:lnTo>
                <a:cubicBezTo>
                  <a:pt x="1168400" y="2138947"/>
                  <a:pt x="1182259" y="2143203"/>
                  <a:pt x="1195137" y="2149642"/>
                </a:cubicBezTo>
                <a:cubicBezTo>
                  <a:pt x="1203759" y="2153953"/>
                  <a:pt x="1210578" y="2161374"/>
                  <a:pt x="1219200" y="2165685"/>
                </a:cubicBezTo>
                <a:cubicBezTo>
                  <a:pt x="1238587" y="2175379"/>
                  <a:pt x="1254795" y="2174019"/>
                  <a:pt x="1275348" y="2181727"/>
                </a:cubicBezTo>
                <a:cubicBezTo>
                  <a:pt x="1331597" y="2202820"/>
                  <a:pt x="1284953" y="2190540"/>
                  <a:pt x="1331495" y="2213811"/>
                </a:cubicBezTo>
                <a:cubicBezTo>
                  <a:pt x="1344373" y="2220250"/>
                  <a:pt x="1359254" y="2222445"/>
                  <a:pt x="1371600" y="2229853"/>
                </a:cubicBezTo>
                <a:cubicBezTo>
                  <a:pt x="1386280" y="2238661"/>
                  <a:pt x="1396676" y="2253739"/>
                  <a:pt x="1411706" y="2261937"/>
                </a:cubicBezTo>
                <a:cubicBezTo>
                  <a:pt x="1487436" y="2303244"/>
                  <a:pt x="1437754" y="2245381"/>
                  <a:pt x="1524000" y="2310064"/>
                </a:cubicBezTo>
                <a:cubicBezTo>
                  <a:pt x="1601587" y="2368252"/>
                  <a:pt x="1518903" y="2311526"/>
                  <a:pt x="1580148" y="2342148"/>
                </a:cubicBezTo>
                <a:cubicBezTo>
                  <a:pt x="1588770" y="2346459"/>
                  <a:pt x="1595589" y="2353879"/>
                  <a:pt x="1604211" y="2358190"/>
                </a:cubicBezTo>
                <a:cubicBezTo>
                  <a:pt x="1611773" y="2361971"/>
                  <a:pt x="1620712" y="2362430"/>
                  <a:pt x="1628274" y="2366211"/>
                </a:cubicBezTo>
                <a:cubicBezTo>
                  <a:pt x="1636896" y="2370522"/>
                  <a:pt x="1643584" y="2378213"/>
                  <a:pt x="1652337" y="2382253"/>
                </a:cubicBezTo>
                <a:cubicBezTo>
                  <a:pt x="1678483" y="2394320"/>
                  <a:pt x="1705811" y="2403642"/>
                  <a:pt x="1732548" y="2414337"/>
                </a:cubicBezTo>
                <a:cubicBezTo>
                  <a:pt x="1745916" y="2419684"/>
                  <a:pt x="1758451" y="2428012"/>
                  <a:pt x="1772653" y="2430379"/>
                </a:cubicBezTo>
                <a:lnTo>
                  <a:pt x="1820779" y="2438400"/>
                </a:lnTo>
                <a:cubicBezTo>
                  <a:pt x="1869546" y="2470910"/>
                  <a:pt x="1817732" y="2440265"/>
                  <a:pt x="1876927" y="2462464"/>
                </a:cubicBezTo>
                <a:cubicBezTo>
                  <a:pt x="1888123" y="2466663"/>
                  <a:pt x="1897909" y="2474065"/>
                  <a:pt x="1909011" y="2478506"/>
                </a:cubicBezTo>
                <a:cubicBezTo>
                  <a:pt x="1924711" y="2484786"/>
                  <a:pt x="1941095" y="2489201"/>
                  <a:pt x="1957137" y="2494548"/>
                </a:cubicBezTo>
                <a:cubicBezTo>
                  <a:pt x="1965158" y="2497222"/>
                  <a:pt x="1972998" y="2500518"/>
                  <a:pt x="1981200" y="2502569"/>
                </a:cubicBezTo>
                <a:cubicBezTo>
                  <a:pt x="1991895" y="2505243"/>
                  <a:pt x="2002726" y="2507422"/>
                  <a:pt x="2013285" y="2510590"/>
                </a:cubicBezTo>
                <a:cubicBezTo>
                  <a:pt x="2045482" y="2520249"/>
                  <a:pt x="2062208" y="2528965"/>
                  <a:pt x="2093495" y="2534653"/>
                </a:cubicBezTo>
                <a:cubicBezTo>
                  <a:pt x="2112096" y="2538035"/>
                  <a:pt x="2131042" y="2539292"/>
                  <a:pt x="2149643" y="2542674"/>
                </a:cubicBezTo>
                <a:cubicBezTo>
                  <a:pt x="2160489" y="2544646"/>
                  <a:pt x="2170966" y="2548304"/>
                  <a:pt x="2181727" y="2550695"/>
                </a:cubicBezTo>
                <a:cubicBezTo>
                  <a:pt x="2195035" y="2553652"/>
                  <a:pt x="2208419" y="2556277"/>
                  <a:pt x="2221832" y="2558716"/>
                </a:cubicBezTo>
                <a:cubicBezTo>
                  <a:pt x="2237833" y="2561625"/>
                  <a:pt x="2254082" y="2563209"/>
                  <a:pt x="2269958" y="2566737"/>
                </a:cubicBezTo>
                <a:cubicBezTo>
                  <a:pt x="2347805" y="2584036"/>
                  <a:pt x="2211910" y="2565414"/>
                  <a:pt x="2342148" y="2582779"/>
                </a:cubicBezTo>
                <a:cubicBezTo>
                  <a:pt x="2391687" y="2589384"/>
                  <a:pt x="2416528" y="2588977"/>
                  <a:pt x="2462464" y="2598821"/>
                </a:cubicBezTo>
                <a:cubicBezTo>
                  <a:pt x="2484022" y="2603441"/>
                  <a:pt x="2505243" y="2609516"/>
                  <a:pt x="2526632" y="2614864"/>
                </a:cubicBezTo>
                <a:lnTo>
                  <a:pt x="2558716" y="2622885"/>
                </a:lnTo>
                <a:cubicBezTo>
                  <a:pt x="2569411" y="2625559"/>
                  <a:pt x="2580342" y="2627420"/>
                  <a:pt x="2590800" y="2630906"/>
                </a:cubicBezTo>
                <a:cubicBezTo>
                  <a:pt x="2598821" y="2633580"/>
                  <a:pt x="2606661" y="2636876"/>
                  <a:pt x="2614864" y="2638927"/>
                </a:cubicBezTo>
                <a:cubicBezTo>
                  <a:pt x="2628090" y="2642233"/>
                  <a:pt x="2641911" y="2643031"/>
                  <a:pt x="2654969" y="2646948"/>
                </a:cubicBezTo>
                <a:cubicBezTo>
                  <a:pt x="2696428" y="2659386"/>
                  <a:pt x="2690291" y="2663232"/>
                  <a:pt x="2727158" y="2679032"/>
                </a:cubicBezTo>
                <a:cubicBezTo>
                  <a:pt x="2753626" y="2690375"/>
                  <a:pt x="2783409" y="2695143"/>
                  <a:pt x="2807369" y="2711116"/>
                </a:cubicBezTo>
                <a:cubicBezTo>
                  <a:pt x="2835618" y="2729948"/>
                  <a:pt x="2856748" y="2746909"/>
                  <a:pt x="2887579" y="2759242"/>
                </a:cubicBezTo>
                <a:cubicBezTo>
                  <a:pt x="2964833" y="2790144"/>
                  <a:pt x="2908596" y="2760901"/>
                  <a:pt x="2999874" y="2791327"/>
                </a:cubicBezTo>
                <a:cubicBezTo>
                  <a:pt x="3007895" y="2794001"/>
                  <a:pt x="3016020" y="2796379"/>
                  <a:pt x="3023937" y="2799348"/>
                </a:cubicBezTo>
                <a:cubicBezTo>
                  <a:pt x="3037419" y="2804404"/>
                  <a:pt x="3050281" y="2811156"/>
                  <a:pt x="3064043" y="2815390"/>
                </a:cubicBezTo>
                <a:cubicBezTo>
                  <a:pt x="3087022" y="2822460"/>
                  <a:pt x="3160046" y="2837463"/>
                  <a:pt x="3184358" y="2847474"/>
                </a:cubicBezTo>
                <a:cubicBezTo>
                  <a:pt x="3211999" y="2858856"/>
                  <a:pt x="3236210" y="2878126"/>
                  <a:pt x="3264569" y="2887579"/>
                </a:cubicBezTo>
                <a:cubicBezTo>
                  <a:pt x="3323153" y="2907107"/>
                  <a:pt x="3296290" y="2899520"/>
                  <a:pt x="3344779" y="2911642"/>
                </a:cubicBezTo>
                <a:cubicBezTo>
                  <a:pt x="3355474" y="2916990"/>
                  <a:pt x="3365520" y="2923904"/>
                  <a:pt x="3376864" y="2927685"/>
                </a:cubicBezTo>
                <a:cubicBezTo>
                  <a:pt x="3397780" y="2934657"/>
                  <a:pt x="3419643" y="2938380"/>
                  <a:pt x="3441032" y="2943727"/>
                </a:cubicBezTo>
                <a:cubicBezTo>
                  <a:pt x="3451727" y="2946401"/>
                  <a:pt x="3462658" y="2948262"/>
                  <a:pt x="3473116" y="2951748"/>
                </a:cubicBezTo>
                <a:cubicBezTo>
                  <a:pt x="3481137" y="2954422"/>
                  <a:pt x="3489049" y="2957446"/>
                  <a:pt x="3497179" y="2959769"/>
                </a:cubicBezTo>
                <a:cubicBezTo>
                  <a:pt x="3507779" y="2962798"/>
                  <a:pt x="3518727" y="2964548"/>
                  <a:pt x="3529264" y="2967790"/>
                </a:cubicBezTo>
                <a:cubicBezTo>
                  <a:pt x="3553507" y="2975249"/>
                  <a:pt x="3576846" y="2985701"/>
                  <a:pt x="3601453" y="2991853"/>
                </a:cubicBezTo>
                <a:lnTo>
                  <a:pt x="3697706" y="3015916"/>
                </a:lnTo>
                <a:cubicBezTo>
                  <a:pt x="3708401" y="3018590"/>
                  <a:pt x="3719332" y="3020451"/>
                  <a:pt x="3729790" y="3023937"/>
                </a:cubicBezTo>
                <a:cubicBezTo>
                  <a:pt x="3737811" y="3026611"/>
                  <a:pt x="3745696" y="3029733"/>
                  <a:pt x="3753853" y="3031958"/>
                </a:cubicBezTo>
                <a:cubicBezTo>
                  <a:pt x="3775124" y="3037759"/>
                  <a:pt x="3797105" y="3041028"/>
                  <a:pt x="3818022" y="3048000"/>
                </a:cubicBezTo>
                <a:cubicBezTo>
                  <a:pt x="3834064" y="3053347"/>
                  <a:pt x="3850256" y="3058263"/>
                  <a:pt x="3866148" y="3064042"/>
                </a:cubicBezTo>
                <a:cubicBezTo>
                  <a:pt x="3879679" y="3068963"/>
                  <a:pt x="3892594" y="3075532"/>
                  <a:pt x="3906253" y="3080085"/>
                </a:cubicBezTo>
                <a:cubicBezTo>
                  <a:pt x="3916711" y="3083571"/>
                  <a:pt x="3928015" y="3084235"/>
                  <a:pt x="3938337" y="3088106"/>
                </a:cubicBezTo>
                <a:cubicBezTo>
                  <a:pt x="3984246" y="3105322"/>
                  <a:pt x="3954651" y="3102210"/>
                  <a:pt x="3994485" y="3112169"/>
                </a:cubicBezTo>
                <a:cubicBezTo>
                  <a:pt x="4043551" y="3124435"/>
                  <a:pt x="4040315" y="3118471"/>
                  <a:pt x="4098758" y="3128211"/>
                </a:cubicBezTo>
                <a:cubicBezTo>
                  <a:pt x="4109632" y="3130023"/>
                  <a:pt x="4120148" y="3133558"/>
                  <a:pt x="4130843" y="3136232"/>
                </a:cubicBezTo>
                <a:cubicBezTo>
                  <a:pt x="4213727" y="3133558"/>
                  <a:pt x="4296711" y="3133081"/>
                  <a:pt x="4379495" y="3128211"/>
                </a:cubicBezTo>
                <a:cubicBezTo>
                  <a:pt x="4387935" y="3127715"/>
                  <a:pt x="4395103" y="3120190"/>
                  <a:pt x="4403558" y="3120190"/>
                </a:cubicBezTo>
                <a:cubicBezTo>
                  <a:pt x="4449089" y="3120190"/>
                  <a:pt x="4494463" y="3125537"/>
                  <a:pt x="4539916" y="3128211"/>
                </a:cubicBezTo>
                <a:cubicBezTo>
                  <a:pt x="4578049" y="3153633"/>
                  <a:pt x="4554833" y="3141204"/>
                  <a:pt x="4612106" y="3160295"/>
                </a:cubicBezTo>
                <a:lnTo>
                  <a:pt x="4636169" y="3168316"/>
                </a:lnTo>
                <a:cubicBezTo>
                  <a:pt x="4644190" y="3170990"/>
                  <a:pt x="4653197" y="3171647"/>
                  <a:pt x="4660232" y="3176337"/>
                </a:cubicBezTo>
                <a:cubicBezTo>
                  <a:pt x="4729189" y="3222308"/>
                  <a:pt x="4641945" y="3167194"/>
                  <a:pt x="4708358" y="3200400"/>
                </a:cubicBezTo>
                <a:cubicBezTo>
                  <a:pt x="4716981" y="3204711"/>
                  <a:pt x="4723613" y="3212527"/>
                  <a:pt x="4732422" y="3216442"/>
                </a:cubicBezTo>
                <a:cubicBezTo>
                  <a:pt x="4770421" y="3233331"/>
                  <a:pt x="4765640" y="3232485"/>
                  <a:pt x="4788569" y="3232485"/>
                </a:cubicBezTo>
                <a:lnTo>
                  <a:pt x="5518485" y="2919664"/>
                </a:lnTo>
                <a:lnTo>
                  <a:pt x="7427495" y="1339516"/>
                </a:lnTo>
                <a:lnTo>
                  <a:pt x="7443537" y="0"/>
                </a:lnTo>
                <a:lnTo>
                  <a:pt x="0" y="16042"/>
                </a:lnTo>
                <a:lnTo>
                  <a:pt x="32085" y="1820779"/>
                </a:lnTo>
                <a:close/>
              </a:path>
            </a:pathLst>
          </a:custGeom>
          <a:solidFill>
            <a:schemeClr val="accent1">
              <a:alpha val="0"/>
            </a:schemeClr>
          </a:solidFill>
          <a:ln w="793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988" y="4188104"/>
            <a:ext cx="5540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5170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369266" y="1074140"/>
            <a:ext cx="62646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800" dirty="0" smtClean="0"/>
              <a:t>豐原</a:t>
            </a:r>
            <a:r>
              <a:rPr lang="zh-TW" altLang="zh-TW" sz="2800" dirty="0"/>
              <a:t>學區：西湳里、東湳里、朴子里</a:t>
            </a:r>
            <a:r>
              <a:rPr lang="zh-TW" altLang="zh-TW" sz="2800" dirty="0" smtClean="0"/>
              <a:t>、</a:t>
            </a:r>
            <a:endParaRPr lang="en-US" altLang="zh-TW" sz="2800" dirty="0" smtClean="0"/>
          </a:p>
          <a:p>
            <a:r>
              <a:rPr lang="en-US" altLang="zh-TW" sz="2800" dirty="0"/>
              <a:t> </a:t>
            </a:r>
            <a:r>
              <a:rPr lang="en-US" altLang="zh-TW" sz="2800" dirty="0" smtClean="0"/>
              <a:t>                      </a:t>
            </a:r>
            <a:r>
              <a:rPr lang="zh-TW" altLang="zh-TW" sz="2800" dirty="0" smtClean="0"/>
              <a:t>大湳</a:t>
            </a:r>
            <a:r>
              <a:rPr lang="zh-TW" altLang="zh-TW" sz="2800" dirty="0"/>
              <a:t>里、北湳里、豐圳里</a:t>
            </a:r>
            <a:r>
              <a:rPr lang="zh-TW" altLang="zh-TW" sz="2800" dirty="0" smtClean="0"/>
              <a:t>、</a:t>
            </a:r>
            <a:endParaRPr lang="en-US" altLang="zh-TW" sz="2800" dirty="0" smtClean="0"/>
          </a:p>
          <a:p>
            <a:r>
              <a:rPr lang="en-US" altLang="zh-TW" sz="2800" dirty="0"/>
              <a:t> </a:t>
            </a:r>
            <a:r>
              <a:rPr lang="en-US" altLang="zh-TW" sz="2800" dirty="0" smtClean="0"/>
              <a:t>                      </a:t>
            </a:r>
            <a:r>
              <a:rPr lang="zh-TW" altLang="zh-TW" sz="2800" dirty="0" smtClean="0"/>
              <a:t>圳寮</a:t>
            </a:r>
            <a:r>
              <a:rPr lang="zh-TW" altLang="zh-TW" sz="2800" dirty="0"/>
              <a:t>里、豐西里、豐原里</a:t>
            </a:r>
            <a:r>
              <a:rPr lang="zh-TW" altLang="zh-TW" sz="2800" dirty="0" smtClean="0"/>
              <a:t>、</a:t>
            </a:r>
            <a:endParaRPr lang="en-US" altLang="zh-TW" sz="2800" dirty="0" smtClean="0"/>
          </a:p>
          <a:p>
            <a:r>
              <a:rPr lang="en-US" altLang="zh-TW" sz="2800" dirty="0"/>
              <a:t> </a:t>
            </a:r>
            <a:r>
              <a:rPr lang="en-US" altLang="zh-TW" sz="2800" dirty="0" smtClean="0"/>
              <a:t>                      </a:t>
            </a:r>
            <a:r>
              <a:rPr lang="zh-TW" altLang="zh-TW" sz="2800" dirty="0" smtClean="0"/>
              <a:t>翁明里</a:t>
            </a:r>
            <a:r>
              <a:rPr lang="zh-TW" altLang="zh-TW" sz="2800" dirty="0"/>
              <a:t>、頂街里、中山里，</a:t>
            </a:r>
          </a:p>
          <a:p>
            <a:r>
              <a:rPr lang="zh-TW" altLang="zh-TW" sz="2800" dirty="0"/>
              <a:t>神岡學區：溪洲里、神洲里、豐洲里</a:t>
            </a:r>
          </a:p>
          <a:p>
            <a:r>
              <a:rPr lang="zh-TW" altLang="zh-TW" sz="2800" dirty="0" smtClean="0"/>
              <a:t>學區國小</a:t>
            </a:r>
            <a:r>
              <a:rPr lang="zh-TW" altLang="en-US" sz="2800" dirty="0" smtClean="0">
                <a:latin typeface="新細明體"/>
                <a:ea typeface="新細明體"/>
              </a:rPr>
              <a:t>：</a:t>
            </a:r>
            <a:r>
              <a:rPr lang="zh-TW" altLang="zh-TW" sz="2800" dirty="0" smtClean="0"/>
              <a:t>豐原</a:t>
            </a:r>
            <a:r>
              <a:rPr lang="zh-TW" altLang="zh-TW" sz="2800" dirty="0"/>
              <a:t>國小、葫蘆墩國小</a:t>
            </a:r>
            <a:r>
              <a:rPr lang="zh-TW" altLang="zh-TW" sz="2800" dirty="0" smtClean="0"/>
              <a:t>、</a:t>
            </a:r>
            <a:endParaRPr lang="en-US" altLang="zh-TW" sz="2800" dirty="0" smtClean="0"/>
          </a:p>
          <a:p>
            <a:r>
              <a:rPr lang="en-US" altLang="zh-TW" sz="2800" dirty="0"/>
              <a:t> </a:t>
            </a:r>
            <a:r>
              <a:rPr lang="en-US" altLang="zh-TW" sz="2800" dirty="0" smtClean="0"/>
              <a:t>                      </a:t>
            </a:r>
            <a:r>
              <a:rPr lang="zh-TW" altLang="zh-TW" sz="2800" dirty="0" smtClean="0"/>
              <a:t>富</a:t>
            </a:r>
            <a:r>
              <a:rPr lang="zh-TW" altLang="zh-TW" sz="2800" dirty="0"/>
              <a:t>春國小、豐洲國小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3221958"/>
            <a:ext cx="3252295" cy="2439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957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1288"/>
            <a:ext cx="1239030" cy="83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030" y="6005272"/>
            <a:ext cx="1296144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174" y="6007592"/>
            <a:ext cx="1368153" cy="84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2" y="5993911"/>
            <a:ext cx="1224136" cy="859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77" y="5988150"/>
            <a:ext cx="1261893" cy="869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7" y="6021296"/>
            <a:ext cx="1440150" cy="8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098" y="5993911"/>
            <a:ext cx="1296134" cy="86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矩形 15"/>
          <p:cNvSpPr/>
          <p:nvPr/>
        </p:nvSpPr>
        <p:spPr>
          <a:xfrm>
            <a:off x="267740" y="565222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全人教育 適性發展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1601" y="0"/>
            <a:ext cx="817240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                                                                             Feng yuan junior high school</a:t>
            </a:r>
            <a:endParaRPr lang="zh-TW" altLang="en-US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7" y="72873"/>
            <a:ext cx="1026493" cy="1023171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256056" y="5661179"/>
            <a:ext cx="196864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16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成就每一個孩子</a:t>
            </a:r>
            <a:endParaRPr lang="zh-TW" altLang="en-US" sz="16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67560" y="692696"/>
            <a:ext cx="61469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6000" dirty="0" smtClean="0"/>
              <a:t>報告結束</a:t>
            </a:r>
            <a:endParaRPr lang="en-US" altLang="zh-TW" sz="6000" dirty="0" smtClean="0"/>
          </a:p>
          <a:p>
            <a:pPr algn="ctr"/>
            <a:r>
              <a:rPr lang="zh-TW" altLang="en-US" sz="6000" dirty="0" smtClean="0"/>
              <a:t>感謝您的聆聽</a:t>
            </a:r>
            <a:endParaRPr lang="en-US" altLang="zh-TW" sz="6000" dirty="0" smtClean="0"/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64" b="-103"/>
          <a:stretch/>
        </p:blipFill>
        <p:spPr>
          <a:xfrm>
            <a:off x="909829" y="2542281"/>
            <a:ext cx="7596336" cy="308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22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961</TotalTime>
  <Words>937</Words>
  <Application>Microsoft Office PowerPoint</Application>
  <PresentationFormat>如螢幕大小 (4:3)</PresentationFormat>
  <Paragraphs>230</Paragraphs>
  <Slides>18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19" baseType="lpstr">
      <vt:lpstr>波形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學校週邊環境介紹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64</cp:revision>
  <dcterms:created xsi:type="dcterms:W3CDTF">2014-09-26T05:45:22Z</dcterms:created>
  <dcterms:modified xsi:type="dcterms:W3CDTF">2014-12-30T02:35:57Z</dcterms:modified>
</cp:coreProperties>
</file>